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Old Standard TT"/>
      <p:regular r:id="rId20"/>
      <p:bold r:id="rId21"/>
      <p: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regular.fntdata"/><Relationship Id="rId11" Type="http://schemas.openxmlformats.org/officeDocument/2006/relationships/slide" Target="slides/slide7.xml"/><Relationship Id="rId22" Type="http://schemas.openxmlformats.org/officeDocument/2006/relationships/font" Target="fonts/OldStandardTT-italic.fntdata"/><Relationship Id="rId10" Type="http://schemas.openxmlformats.org/officeDocument/2006/relationships/slide" Target="slides/slide6.xml"/><Relationship Id="rId21" Type="http://schemas.openxmlformats.org/officeDocument/2006/relationships/font" Target="fonts/OldStandardTT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ec93ecb6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ec93ecb6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ec93ecb67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8ec93ecb67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86a9653dfa_0_3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86a9653dfa_0_3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86a9653dfa_0_3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86a9653dfa_0_3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8ec93ec9c3_0_10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8ec93ec9c3_0_10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8c41b62b79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8c41b62b7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c41b62b79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c41b62b79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c41b62b79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c41b62b79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ec93ecb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ec93ecb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ec93ecb6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ec93ecb6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ec93ecb67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ec93ecb6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ec93ecb6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ec93ecb6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ec93ecb67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ec93ecb67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6a9653dfa_0_3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6a9653dfa_0_3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google.com" TargetMode="External"/><Relationship Id="rId4" Type="http://schemas.openxmlformats.org/officeDocument/2006/relationships/hyperlink" Target="https://journals.sagepub.com/doi/abs/10.1177/019263658106544823" TargetMode="External"/><Relationship Id="rId5" Type="http://schemas.openxmlformats.org/officeDocument/2006/relationships/hyperlink" Target="http://drive.google.com/file/d/1U_IHYGENcVqNLDL8RqMCSnBrK7lZLAeZ/view" TargetMode="External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6000" y="126000"/>
            <a:ext cx="9012000" cy="15228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100">
                <a:solidFill>
                  <a:srgbClr val="000000"/>
                </a:solidFill>
              </a:rPr>
              <a:t>KNOWLEDGE AND CURRICULUM</a:t>
            </a:r>
            <a:endParaRPr b="1" sz="41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 u="sng">
                <a:solidFill>
                  <a:srgbClr val="000000"/>
                </a:solidFill>
              </a:rPr>
              <a:t>Unit VI - </a:t>
            </a:r>
            <a:r>
              <a:rPr b="1" lang="en" sz="2800" u="sng">
                <a:solidFill>
                  <a:srgbClr val="000000"/>
                </a:solidFill>
              </a:rPr>
              <a:t>Meaning and Nature of Curriculum</a:t>
            </a:r>
            <a:endParaRPr b="1" sz="2800" u="sng">
              <a:solidFill>
                <a:srgbClr val="000000"/>
              </a:solidFill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480185"/>
            <a:ext cx="8118600" cy="15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D9D9D9"/>
                </a:solidFill>
              </a:rPr>
              <a:t>Dr.V.Regina</a:t>
            </a:r>
            <a:endParaRPr b="1"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Principal ,Asst,Professor of Biological Science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CSI Bishop Newbigin College of Education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No.109, Dr.Radhakrishnan salai, Mylapore, Chennai - 600004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800" y="3574825"/>
            <a:ext cx="13335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/>
          <p:nvPr/>
        </p:nvSpPr>
        <p:spPr>
          <a:xfrm>
            <a:off x="740025" y="154375"/>
            <a:ext cx="3202500" cy="2733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of the curriculum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22"/>
          <p:cNvSpPr txBox="1"/>
          <p:nvPr/>
        </p:nvSpPr>
        <p:spPr>
          <a:xfrm>
            <a:off x="159825" y="598825"/>
            <a:ext cx="4362900" cy="435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structure of the curriculum comprises 4 sets of components :-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 domain: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Intellectual development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Value development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Skill development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Long term goal - goal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Desired learning outcome - objective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Subject content/ Curriculum content: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FACTS - Observation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CONCEPTS - factual data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RULES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GENERALIZATIONS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p22"/>
          <p:cNvSpPr/>
          <p:nvPr/>
        </p:nvSpPr>
        <p:spPr>
          <a:xfrm>
            <a:off x="2202825" y="4320100"/>
            <a:ext cx="117600" cy="374400"/>
          </a:xfrm>
          <a:prstGeom prst="rightBrace">
            <a:avLst>
              <a:gd fmla="val 50000" name="adj1"/>
              <a:gd fmla="val 53104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2"/>
          <p:cNvSpPr txBox="1"/>
          <p:nvPr/>
        </p:nvSpPr>
        <p:spPr>
          <a:xfrm>
            <a:off x="2448775" y="4373575"/>
            <a:ext cx="1732200" cy="21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Two or More Concepts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22"/>
          <p:cNvSpPr txBox="1"/>
          <p:nvPr/>
        </p:nvSpPr>
        <p:spPr>
          <a:xfrm>
            <a:off x="4683700" y="319500"/>
            <a:ext cx="4138200" cy="435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3.     Curriculum Design: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Drawing up curriculum proposals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experiences ( cognitive, affective and conative)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Subject design   : humanities/science and social science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: persistent human relations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: skills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: classroom / school/ community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4.     Evaluative Process: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Formative - adjustment, improvement thought our planning.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Summative - end, feedback, repeat modify, eliminate the plan.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22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/>
          <p:nvPr/>
        </p:nvSpPr>
        <p:spPr>
          <a:xfrm>
            <a:off x="526200" y="90350"/>
            <a:ext cx="3202500" cy="2520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Dynamics of Curriculum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23"/>
          <p:cNvSpPr txBox="1"/>
          <p:nvPr/>
        </p:nvSpPr>
        <p:spPr>
          <a:xfrm>
            <a:off x="4619550" y="14150"/>
            <a:ext cx="4545900" cy="50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hidden/ covert curriculum: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Nature of schools, daily routines, learning from the nature or organisation design, behaviour, attitudes.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Phantom </a:t>
            </a: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</a:t>
            </a: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Exposure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any type of media.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Concomitant Curriculum: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Religious 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values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ethics, morals, molded 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Rhetorical Curriculum: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Ideas by policy makers, officials, come through the 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published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works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offering updates in pedagogical knowledge.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in use: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Written overt in use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Received curriculum :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Actual take out of classroom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internal curriculum: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unique to each students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electronice curriculum: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E-forms of communication.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23"/>
          <p:cNvSpPr txBox="1"/>
          <p:nvPr/>
        </p:nvSpPr>
        <p:spPr>
          <a:xfrm>
            <a:off x="0" y="487875"/>
            <a:ext cx="4545900" cy="9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Changing the courses and subjects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according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to current trends.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Movement and change in curriculum according to the needs of the society.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p23"/>
          <p:cNvSpPr txBox="1"/>
          <p:nvPr/>
        </p:nvSpPr>
        <p:spPr>
          <a:xfrm>
            <a:off x="177600" y="1516875"/>
            <a:ext cx="4343100" cy="3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Explicit curriculum: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Refers to the plan for learning set by a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teacher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or school board, text books, films and web sources.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Null Curriculum: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Refers to the lesson that students take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from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teachers attitude and the school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environment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or hidden curriculum.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Written curriculum</a:t>
            </a: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(Overt or explicit)</a:t>
            </a: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 documents/ films / textbooks reviewed by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administrators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Societal Curriculum (social curriculum)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: Massive, ongoing informal curriculum of family, peer group, neighbourhoods, churches,organisations,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occupations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, mass media etc.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p23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/>
        </p:nvSpPr>
        <p:spPr>
          <a:xfrm>
            <a:off x="295100" y="239750"/>
            <a:ext cx="3710400" cy="293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open systems approach and the para curriculum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4726250" y="239750"/>
            <a:ext cx="3489600" cy="48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 environment: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Size of the community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Level of parent’s activity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 of the students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 services of the school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Financial support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Political and other pressure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Open curriculum: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Student’s motivation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Student’s aspiration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Student’s achievement.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24"/>
          <p:cNvSpPr txBox="1"/>
          <p:nvPr/>
        </p:nvSpPr>
        <p:spPr>
          <a:xfrm>
            <a:off x="57875" y="1129475"/>
            <a:ext cx="4545900" cy="9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Formal aspect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857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Informal aspect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857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Climate of the school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857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Atmosphere of the sschol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24"/>
          <p:cNvSpPr/>
          <p:nvPr/>
        </p:nvSpPr>
        <p:spPr>
          <a:xfrm>
            <a:off x="2059525" y="1217800"/>
            <a:ext cx="459000" cy="373500"/>
          </a:xfrm>
          <a:prstGeom prst="rightBracket">
            <a:avLst>
              <a:gd fmla="val 8333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4"/>
          <p:cNvSpPr/>
          <p:nvPr/>
        </p:nvSpPr>
        <p:spPr>
          <a:xfrm>
            <a:off x="2059525" y="1815450"/>
            <a:ext cx="459000" cy="373500"/>
          </a:xfrm>
          <a:prstGeom prst="rightBracket">
            <a:avLst>
              <a:gd fmla="val 8333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4"/>
          <p:cNvSpPr txBox="1"/>
          <p:nvPr/>
        </p:nvSpPr>
        <p:spPr>
          <a:xfrm>
            <a:off x="2776138" y="1297900"/>
            <a:ext cx="1814400" cy="21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Para curriculum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24"/>
          <p:cNvSpPr txBox="1"/>
          <p:nvPr/>
        </p:nvSpPr>
        <p:spPr>
          <a:xfrm>
            <a:off x="2779000" y="1900800"/>
            <a:ext cx="1237800" cy="21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Formal aspect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24"/>
          <p:cNvSpPr txBox="1"/>
          <p:nvPr/>
        </p:nvSpPr>
        <p:spPr>
          <a:xfrm>
            <a:off x="405500" y="2847550"/>
            <a:ext cx="3489600" cy="22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Null curriculum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Extra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curricular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Rhetorical curriculum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Concomitant curriculum - Religious / Values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Phantom curriculum - Media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24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/>
          <p:nvPr/>
        </p:nvSpPr>
        <p:spPr>
          <a:xfrm>
            <a:off x="740025" y="154375"/>
            <a:ext cx="3202500" cy="2733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Changing concepts of </a:t>
            </a:r>
            <a:r>
              <a:rPr b="1" lang="en" sz="1200">
                <a:solidFill>
                  <a:srgbClr val="0707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curriculum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25"/>
          <p:cNvSpPr txBox="1"/>
          <p:nvPr/>
        </p:nvSpPr>
        <p:spPr>
          <a:xfrm>
            <a:off x="7425" y="427675"/>
            <a:ext cx="4676400" cy="45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It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comprises 4 categories :-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 as a plan: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Plan for all experiences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Plan for specific materials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Tyler and hilda taba - As a plan for action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Galen saylor-As a plan for Providing sets of learning opportunities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David pratt- As a plan training intentions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Wiles and bondi- curriculum as a plan for learning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 as a subject matter: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Doll - formal and informal content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Encyclopedia - formal syllabus - course of study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Subject - age group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Method of teaching - planned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25"/>
          <p:cNvSpPr txBox="1"/>
          <p:nvPr/>
        </p:nvSpPr>
        <p:spPr>
          <a:xfrm>
            <a:off x="4683700" y="315625"/>
            <a:ext cx="4460400" cy="41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3.     Curriculum as a Experience: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Carter V. Good - Educative Experiences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Tanner and tanner - Reconstruction of knowledge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Secondary Education Commision - Totality of Experience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Crow and crow - Learner experiences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Anderson - School and pupils Experience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Dewey - Learners experience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4.     Curriculum as an Objective: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F. Skinner. Activities - Based Objectives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W.w. Chatters. Series of Objective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Posner  -Instruction objectives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Times New Roman"/>
              <a:buChar char="-"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Hilda Taba- Learning and Teaching Objectives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25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 txBox="1"/>
          <p:nvPr>
            <p:ph type="title"/>
          </p:nvPr>
        </p:nvSpPr>
        <p:spPr>
          <a:xfrm>
            <a:off x="943375" y="2111200"/>
            <a:ext cx="2233800" cy="51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2"/>
                </a:solidFill>
              </a:rPr>
              <a:t>Conclusion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191" name="Google Shape;191;p26"/>
          <p:cNvSpPr txBox="1"/>
          <p:nvPr/>
        </p:nvSpPr>
        <p:spPr>
          <a:xfrm>
            <a:off x="4567250" y="30500"/>
            <a:ext cx="4500600" cy="488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content should be functional, aiming at promotion the all-round development of present student and helping them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lead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independent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life and integrate into the community.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as a body of knowledge to be transmitted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as an attempt to achieve certain ends in students- product.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as process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praxis.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26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/>
          <p:nvPr>
            <p:ph type="title"/>
          </p:nvPr>
        </p:nvSpPr>
        <p:spPr>
          <a:xfrm>
            <a:off x="578075" y="454225"/>
            <a:ext cx="31653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Suggestive Readings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</p:txBody>
      </p:sp>
      <p:sp>
        <p:nvSpPr>
          <p:cNvPr id="198" name="Google Shape;198;p27"/>
          <p:cNvSpPr txBox="1"/>
          <p:nvPr>
            <p:ph idx="1" type="body"/>
          </p:nvPr>
        </p:nvSpPr>
        <p:spPr>
          <a:xfrm>
            <a:off x="578075" y="1644075"/>
            <a:ext cx="7197300" cy="243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/>
              <a:t>“Evaluating the curriculum” - Book. - J. </a:t>
            </a:r>
            <a:r>
              <a:rPr i="1" lang="en" sz="1200"/>
              <a:t>Bradshaw</a:t>
            </a:r>
            <a:r>
              <a:rPr i="1" lang="en" sz="1200"/>
              <a:t> and A. Hammick. GFC</a:t>
            </a:r>
            <a:endParaRPr i="1"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 u="sng">
                <a:solidFill>
                  <a:schemeClr val="hlink"/>
                </a:solidFill>
                <a:hlinkClick r:id="rId3"/>
              </a:rPr>
              <a:t>www.google.com</a:t>
            </a:r>
            <a:endParaRPr i="1"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 u="sng">
                <a:solidFill>
                  <a:schemeClr val="hlink"/>
                </a:solidFill>
                <a:hlinkClick r:id="rId4"/>
              </a:rPr>
              <a:t>SaylorG and Alexander, M “planning curriculum for schools,Holt. Rinchart and Winston . Inc&gt; NewPork.</a:t>
            </a:r>
            <a:endParaRPr i="1" sz="12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99" name="Google Shape;199;p27" title="beethovens_silence.mp3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575500" y="4715725"/>
            <a:ext cx="230125" cy="230125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7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918450" y="76200"/>
            <a:ext cx="1149900" cy="410400"/>
          </a:xfrm>
          <a:prstGeom prst="rect">
            <a:avLst/>
          </a:prstGeom>
          <a:solidFill>
            <a:srgbClr val="90DDD6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Synopsis</a:t>
            </a:r>
            <a:endParaRPr b="1" sz="1800">
              <a:solidFill>
                <a:srgbClr val="000000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5026750" y="-441000"/>
            <a:ext cx="3964800" cy="54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Dynamics of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514350" lvl="0" marL="571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explicit 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514350" lvl="0" marL="571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implicit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514350" lvl="0" marL="571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null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514350" lvl="0" marL="571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extra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514350" lvl="0" marL="571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rhetorical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514350" lvl="0" marL="571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societal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514350" lvl="0" marL="571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concomitant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514350" lvl="0" marL="571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phantom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514350" lvl="0" marL="571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phantom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514350" lvl="0" marL="571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open-system approach</a:t>
            </a:r>
            <a:endParaRPr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Changing concepts of curriculum as 4 categories</a:t>
            </a:r>
            <a:endParaRPr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Curriculum as plan</a:t>
            </a:r>
            <a:endParaRPr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Curriculum as an experience</a:t>
            </a:r>
            <a:endParaRPr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Curriculum as a subject matter</a:t>
            </a:r>
            <a:endParaRPr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Curriculum as an objective</a:t>
            </a:r>
            <a:endParaRPr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71500" lvl="0" marL="7429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7429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172650" y="16200"/>
            <a:ext cx="3964800" cy="50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Definition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Meaning of Curriculum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Concepts of curriculum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 as the Education Program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            - Program of Studies - Albert Oliver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- Program of Activities - Philip Phenix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- Program of Guidance ( Hilda Taba)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 as the scheme of values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- physical - intellectual - moral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- aesthetic - religious - cultural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 as the Function of Public school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Tool - Preservation and transmission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Instrument - Transforming development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Means -  Individual Development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Structure of the curriculum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Curriculum Domains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Subject Matter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Curriculum Design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      Evaluative Procedures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9" name="Google Shape;69;p14"/>
          <p:cNvCxnSpPr/>
          <p:nvPr/>
        </p:nvCxnSpPr>
        <p:spPr>
          <a:xfrm>
            <a:off x="6965150" y="482200"/>
            <a:ext cx="21600" cy="2207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Google Shape;70;p14"/>
          <p:cNvSpPr txBox="1"/>
          <p:nvPr/>
        </p:nvSpPr>
        <p:spPr>
          <a:xfrm>
            <a:off x="7093750" y="352425"/>
            <a:ext cx="16074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Intended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Formal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Taught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Hidden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Received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Open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Actual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Visible curriculum 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/>
        </p:nvSpPr>
        <p:spPr>
          <a:xfrm>
            <a:off x="665300" y="1018625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Learning Objectives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665300" y="310515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Learning Outcomes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4572300" y="564050"/>
            <a:ext cx="4572000" cy="11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achieve the pupils goals of life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achieve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pupils ideas of life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achieve the pupils aspirations of life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help the pupils physical ,mental, social, moral, religious and aesthetic development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determine the needs of the pupil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4572300" y="2790625"/>
            <a:ext cx="4572000" cy="14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Aware of the skills,abilities,knowledge and values.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Gains understanding and acceptance of diverse culture and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ethnicities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Enriches curriculum is to involve students in real life problem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solving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scenarios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/>
        </p:nvSpPr>
        <p:spPr>
          <a:xfrm>
            <a:off x="670797" y="951469"/>
            <a:ext cx="21582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4778625" y="675075"/>
            <a:ext cx="4166100" cy="37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term “curriculum” was first used in Scotland as early as 1820 and became part of education. 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2010 Indiana Dept.of.Education :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means the planned interaction of pupils with the 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instructional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content, materials, 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resources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processes for evaluating the 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attainment</a:t>
            </a: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educational objectives.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Cunningham: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is a tool in the hands of artist (teachers) to mould his material (pupil) according to his ideal (objectives) in this studio (school). 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2970750" y="85475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139300" y="664375"/>
            <a:ext cx="4243500" cy="43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The term “curriculum” is a latin word “currere” which means running race or runway, which one takes to reach the goal.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John Dewey(1902):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 is a continuous moving from the child’s present experience out into that presented by the organized bodies of truth that we call studies are themselves experience - they are that of the race.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Franklin Bobbit(1918):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 is the entire range of experience both directed and undirected, concerned in unfolding the abilities of the individual.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/>
        </p:nvSpPr>
        <p:spPr>
          <a:xfrm>
            <a:off x="601000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Meaning of curriculum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1484630" y="168275"/>
            <a:ext cx="5874900" cy="7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  <p:sp>
        <p:nvSpPr>
          <p:cNvPr id="96" name="Google Shape;96;p17"/>
          <p:cNvSpPr txBox="1"/>
          <p:nvPr/>
        </p:nvSpPr>
        <p:spPr>
          <a:xfrm>
            <a:off x="4726775" y="320675"/>
            <a:ext cx="4318500" cy="44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Accordingly, a curriculum is the instructional and the educative programme by following which the pupils achieve their goals, ideals and aspirations of life.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curriculum through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general aims of a school education receive concrete expression.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Traditional concept and the traditional curriculum was subject centered while the modern curriculum is child and life- centered.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the planned interaction of pupils with instructional content, materials, resources, and processes for evaluating the attainment of educational objectives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Simply- A course of  study.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/>
        </p:nvSpPr>
        <p:spPr>
          <a:xfrm>
            <a:off x="4796925" y="3127700"/>
            <a:ext cx="4166100" cy="15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basis for any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major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curriculum change is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significantly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improve the existing curriculum.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751050" y="152150"/>
            <a:ext cx="3202500" cy="3216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Concepts of curriculum</a:t>
            </a: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396750" y="673675"/>
            <a:ext cx="3911100" cy="42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99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concept if curriculum is dynamic as the changes that occur is society.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In its narrow sense, curriculum is viewed merely as a listing of subject to be taught in school.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In a broader sense, it refers to the total learning experiences of individuals not only in school but in society as well (purital.Bilbo.Ed.D)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Concept is considered as a blueprint of an educational programme.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5" name="Google Shape;105;p18"/>
          <p:cNvGrpSpPr/>
          <p:nvPr/>
        </p:nvGrpSpPr>
        <p:grpSpPr>
          <a:xfrm>
            <a:off x="5448115" y="595555"/>
            <a:ext cx="2805428" cy="2684556"/>
            <a:chOff x="2902488" y="902232"/>
            <a:chExt cx="3339000" cy="3339000"/>
          </a:xfrm>
        </p:grpSpPr>
        <p:sp>
          <p:nvSpPr>
            <p:cNvPr id="106" name="Google Shape;106;p18"/>
            <p:cNvSpPr/>
            <p:nvPr/>
          </p:nvSpPr>
          <p:spPr>
            <a:xfrm rot="-5400000">
              <a:off x="2902488" y="902232"/>
              <a:ext cx="3339000" cy="3339000"/>
            </a:xfrm>
            <a:prstGeom prst="ellipse">
              <a:avLst/>
            </a:prstGeom>
            <a:noFill/>
            <a:ln cap="flat" cmpd="sng" w="19050">
              <a:solidFill>
                <a:srgbClr val="1D7E74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8"/>
            <p:cNvSpPr/>
            <p:nvPr/>
          </p:nvSpPr>
          <p:spPr>
            <a:xfrm>
              <a:off x="3123738" y="1123632"/>
              <a:ext cx="2896500" cy="2896200"/>
            </a:xfrm>
            <a:prstGeom prst="pie">
              <a:avLst>
                <a:gd fmla="val 1811602" name="adj1"/>
                <a:gd fmla="val 16214886" name="adj2"/>
              </a:avLst>
            </a:prstGeom>
            <a:solidFill>
              <a:srgbClr val="83E3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8" name="Google Shape;108;p18"/>
          <p:cNvGrpSpPr/>
          <p:nvPr/>
        </p:nvGrpSpPr>
        <p:grpSpPr>
          <a:xfrm>
            <a:off x="6087969" y="1207841"/>
            <a:ext cx="1525719" cy="1459984"/>
            <a:chOff x="3664038" y="1663782"/>
            <a:chExt cx="1815900" cy="1815900"/>
          </a:xfrm>
        </p:grpSpPr>
        <p:sp>
          <p:nvSpPr>
            <p:cNvPr id="109" name="Google Shape;109;p18"/>
            <p:cNvSpPr/>
            <p:nvPr/>
          </p:nvSpPr>
          <p:spPr>
            <a:xfrm>
              <a:off x="3664038" y="1663782"/>
              <a:ext cx="1815900" cy="18159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8"/>
            <p:cNvSpPr txBox="1"/>
            <p:nvPr/>
          </p:nvSpPr>
          <p:spPr>
            <a:xfrm>
              <a:off x="3761849" y="2158476"/>
              <a:ext cx="1653600" cy="8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300">
                  <a:solidFill>
                    <a:srgbClr val="F3F3F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Three facets of curriculum</a:t>
              </a:r>
              <a:endParaRPr b="1" sz="13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11" name="Google Shape;111;p18"/>
          <p:cNvGrpSpPr/>
          <p:nvPr/>
        </p:nvGrpSpPr>
        <p:grpSpPr>
          <a:xfrm>
            <a:off x="6255601" y="228622"/>
            <a:ext cx="1218962" cy="859154"/>
            <a:chOff x="2681263" y="853971"/>
            <a:chExt cx="1450800" cy="1068600"/>
          </a:xfrm>
        </p:grpSpPr>
        <p:sp>
          <p:nvSpPr>
            <p:cNvPr id="112" name="Google Shape;112;p18"/>
            <p:cNvSpPr/>
            <p:nvPr/>
          </p:nvSpPr>
          <p:spPr>
            <a:xfrm>
              <a:off x="2859873" y="853971"/>
              <a:ext cx="1068600" cy="1068600"/>
            </a:xfrm>
            <a:prstGeom prst="ellipse">
              <a:avLst/>
            </a:prstGeom>
            <a:gradFill>
              <a:gsLst>
                <a:gs pos="0">
                  <a:srgbClr val="AFDEDA"/>
                </a:gs>
                <a:gs pos="100000">
                  <a:srgbClr val="5AB1A8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8"/>
            <p:cNvSpPr txBox="1"/>
            <p:nvPr/>
          </p:nvSpPr>
          <p:spPr>
            <a:xfrm>
              <a:off x="2681263" y="1022197"/>
              <a:ext cx="1450800" cy="73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Goals and purposes of education</a:t>
              </a:r>
              <a:endParaRPr b="1" sz="12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14" name="Google Shape;114;p18"/>
          <p:cNvGrpSpPr/>
          <p:nvPr/>
        </p:nvGrpSpPr>
        <p:grpSpPr>
          <a:xfrm>
            <a:off x="5121575" y="2190958"/>
            <a:ext cx="1048570" cy="859154"/>
            <a:chOff x="2783043" y="853971"/>
            <a:chExt cx="1248000" cy="1068600"/>
          </a:xfrm>
        </p:grpSpPr>
        <p:sp>
          <p:nvSpPr>
            <p:cNvPr id="115" name="Google Shape;115;p18"/>
            <p:cNvSpPr/>
            <p:nvPr/>
          </p:nvSpPr>
          <p:spPr>
            <a:xfrm>
              <a:off x="2859873" y="853971"/>
              <a:ext cx="1068600" cy="1068600"/>
            </a:xfrm>
            <a:prstGeom prst="ellipse">
              <a:avLst/>
            </a:prstGeom>
            <a:gradFill>
              <a:gsLst>
                <a:gs pos="0">
                  <a:srgbClr val="AFDEDA"/>
                </a:gs>
                <a:gs pos="100000">
                  <a:srgbClr val="5AB1A8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8"/>
            <p:cNvSpPr txBox="1"/>
            <p:nvPr/>
          </p:nvSpPr>
          <p:spPr>
            <a:xfrm>
              <a:off x="2783043" y="1022183"/>
              <a:ext cx="1248000" cy="73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Process of curriculum</a:t>
              </a:r>
              <a:endParaRPr b="1" sz="12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17" name="Google Shape;117;p18"/>
          <p:cNvGrpSpPr/>
          <p:nvPr/>
        </p:nvGrpSpPr>
        <p:grpSpPr>
          <a:xfrm>
            <a:off x="7559525" y="2184900"/>
            <a:ext cx="1048570" cy="859154"/>
            <a:chOff x="5149858" y="3234278"/>
            <a:chExt cx="1248000" cy="1068600"/>
          </a:xfrm>
        </p:grpSpPr>
        <p:sp>
          <p:nvSpPr>
            <p:cNvPr id="118" name="Google Shape;118;p18"/>
            <p:cNvSpPr/>
            <p:nvPr/>
          </p:nvSpPr>
          <p:spPr>
            <a:xfrm>
              <a:off x="5214448" y="3234278"/>
              <a:ext cx="1068600" cy="1068600"/>
            </a:xfrm>
            <a:prstGeom prst="ellipse">
              <a:avLst/>
            </a:prstGeom>
            <a:gradFill>
              <a:gsLst>
                <a:gs pos="0">
                  <a:srgbClr val="AFDEDA"/>
                </a:gs>
                <a:gs pos="100000">
                  <a:srgbClr val="5AB1A8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8"/>
            <p:cNvSpPr txBox="1"/>
            <p:nvPr/>
          </p:nvSpPr>
          <p:spPr>
            <a:xfrm>
              <a:off x="5149858" y="3402499"/>
              <a:ext cx="1248000" cy="73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Evaluation of products</a:t>
              </a:r>
              <a:endParaRPr b="1" sz="12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20" name="Google Shape;120;p18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/>
        </p:nvSpPr>
        <p:spPr>
          <a:xfrm>
            <a:off x="611725" y="149775"/>
            <a:ext cx="3202500" cy="2895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as the Educational program </a:t>
            </a: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4725600" y="591675"/>
            <a:ext cx="4350300" cy="40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educational program with the basic elements: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program of studies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000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Listing of the subjects for each class or grade transmit. Culture is basic function- constructor must be able to think beyond this programme studies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program of experience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program of experiences represented by activities in addition to the culture experience represented by studies.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program of services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program of services or guidance helps to solve the individual learners problem or job placement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Hidden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 learning.</a:t>
            </a:r>
            <a:endParaRPr sz="12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5200400" y="149775"/>
            <a:ext cx="3202500" cy="2895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According to albert olives</a:t>
            </a: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369925" y="1218675"/>
            <a:ext cx="3686100" cy="27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educational purpose of the program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content teaching procedures and learning experience which will be necessary to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achieve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this purpose (the means).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Some means for assessing whether or not the educational ends have been achieved.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/>
        </p:nvSpPr>
        <p:spPr>
          <a:xfrm>
            <a:off x="686550" y="165075"/>
            <a:ext cx="3202500" cy="316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as scheme of values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20"/>
          <p:cNvSpPr txBox="1"/>
          <p:nvPr/>
        </p:nvSpPr>
        <p:spPr>
          <a:xfrm>
            <a:off x="4683675" y="636300"/>
            <a:ext cx="4256100" cy="38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4th education should meet the need of individual in the society.  The student : The teacher ratio tutorial system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testing.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5th education should meet the needs of ideal individuals - physical, intellectual, moral, aesthetic and religions.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6th education should meet the community’s identity or well-being - value system - a total life.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p20"/>
          <p:cNvSpPr txBox="1"/>
          <p:nvPr/>
        </p:nvSpPr>
        <p:spPr>
          <a:xfrm>
            <a:off x="159750" y="799400"/>
            <a:ext cx="4256100" cy="38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1st education should meet the basic need of man to be human. The physical skills, basic social skills, the ability to use symbols (languages) play and moral responsibility.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2nd education should meet the actual need of the society. The occupation, social condition, livelihood, defense, religion etc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3th education should meet the needs of present society and the future ideal society -  social order and work.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20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/>
          <p:nvPr/>
        </p:nvSpPr>
        <p:spPr>
          <a:xfrm>
            <a:off x="686550" y="393675"/>
            <a:ext cx="3202500" cy="316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as the function of public school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21"/>
          <p:cNvSpPr txBox="1"/>
          <p:nvPr/>
        </p:nvSpPr>
        <p:spPr>
          <a:xfrm>
            <a:off x="4683675" y="864900"/>
            <a:ext cx="4256100" cy="38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should uphold the ideals of individual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development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“Basic education” - comprises of intellectual development as the distinctive function - assertion - intellectual training.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These three functions of public schools help to decide curriculum practices such as contemporary problems rather than ancient history.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21"/>
          <p:cNvSpPr txBox="1"/>
          <p:nvPr/>
        </p:nvSpPr>
        <p:spPr>
          <a:xfrm>
            <a:off x="159750" y="963825"/>
            <a:ext cx="4256100" cy="38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Complex task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schools have the responsibility of inducting the young into the culture in which the school exists.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Education must be an agent of change - that why the changes in the existing culture.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p21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